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_rels/notesSlide16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9.xml.rels" ContentType="application/vnd.openxmlformats-package.relationships+xml"/>
  <Override PartName="/ppt/notesSlides/_rels/notesSlide5.xml.rels" ContentType="application/vnd.openxmlformats-package.relationships+xml"/>
  <Override PartName="/ppt/notesSlides/_rels/notesSlide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.xml.rels" ContentType="application/vnd.openxmlformats-package.relationships+xml"/>
  <Override PartName="/ppt/notesSlides/notesSlide1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32.png" ContentType="image/png"/>
  <Override PartName="/ppt/media/image30.png" ContentType="image/png"/>
  <Override PartName="/ppt/media/image27.png" ContentType="image/png"/>
  <Override PartName="/ppt/media/image26.png" ContentType="image/png"/>
  <Override PartName="/ppt/media/image33.png" ContentType="image/png"/>
  <Override PartName="/ppt/media/image25.png" ContentType="image/png"/>
  <Override PartName="/ppt/media/image28.png" ContentType="image/png"/>
  <Override PartName="/ppt/media/image22.png" ContentType="image/png"/>
  <Override PartName="/ppt/media/image31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6.png" ContentType="image/png"/>
  <Override PartName="/ppt/media/image17.png" ContentType="image/png"/>
  <Override PartName="/ppt/media/image14.png" ContentType="image/png"/>
  <Override PartName="/ppt/media/image13.png" ContentType="image/png"/>
  <Override PartName="/ppt/media/image23.png" ContentType="image/png"/>
  <Override PartName="/ppt/media/image12.png" ContentType="image/png"/>
  <Override PartName="/ppt/media/image10.png" ContentType="image/png"/>
  <Override PartName="/ppt/media/image15.png" ContentType="image/png"/>
  <Override PartName="/ppt/media/image9.png" ContentType="image/png"/>
  <Override PartName="/ppt/media/image8.png" ContentType="image/png"/>
  <Override PartName="/ppt/media/image29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11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115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116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117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08B25E6E-94C1-4EA7-A854-67DCC3718B07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0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09BEAD07-79AF-45F6-BDA3-3CE9A5BFF1FA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4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3D016A08-3208-4719-A2F4-2316EE993167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6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7B0FD21C-30E4-48D5-8E56-C02C43211C1A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8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3E63DE37-001A-4F77-8BA2-F960E0511ECC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0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ECEC3206-1C90-4A8A-B985-4B5B5631541E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2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DB09DD45-9800-42F3-A102-506CCDAA9AF8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4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290F0882-D773-4CD8-94EE-807C7E039AA0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6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749B6331-F69D-44CE-BC2D-46A1FC4FD03C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8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47D7FC04-7F84-4453-9696-0B5D2F2F110C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2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E40F2A7B-B02E-4280-BCF2-1599D365B466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4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F75A643F-6F05-48ED-85AA-1AC4E40DA1C1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6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A6553A4A-5CF0-4663-86C6-D4023A99C2B6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8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EE73186A-DF96-484F-B5B2-536A79EE9AC5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0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394A22E8-F41C-4545-8DAD-D2B639CB3D93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2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fld id="{147FC2BC-464F-41B1-9B99-1458DC1CD16D}" type="slidenum">
              <a:rPr lang="en-US" sz="1200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1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9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840" cy="4703040"/>
          </a:xfrm>
          <a:prstGeom prst="rect">
            <a:avLst/>
          </a:prstGeom>
          <a:ln w="9360">
            <a:noFill/>
          </a:ln>
        </p:spPr>
      </p:pic>
      <p:pic>
        <p:nvPicPr>
          <p:cNvPr id="1" name="Picture 8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1840" cy="5141520"/>
          </a:xfrm>
          <a:prstGeom prst="rect">
            <a:avLst/>
          </a:prstGeom>
          <a:ln w="936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9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840" cy="4703040"/>
          </a:xfrm>
          <a:prstGeom prst="rect">
            <a:avLst/>
          </a:prstGeom>
          <a:ln w="9360">
            <a:noFill/>
          </a:ln>
        </p:spPr>
      </p:pic>
      <p:sp>
        <p:nvSpPr>
          <p:cNvPr id="39" name="CustomShape 1"/>
          <p:cNvSpPr/>
          <p:nvPr/>
        </p:nvSpPr>
        <p:spPr>
          <a:xfrm>
            <a:off x="5486400" y="0"/>
            <a:ext cx="3655440" cy="5141520"/>
          </a:xfrm>
          <a:prstGeom prst="rect">
            <a:avLst/>
          </a:prstGeom>
          <a:solidFill>
            <a:srgbClr val="363d43"/>
          </a:solidFill>
          <a:ln w="9360">
            <a:noFill/>
          </a:ln>
        </p:spPr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9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840" cy="4703040"/>
          </a:xfrm>
          <a:prstGeom prst="rect">
            <a:avLst/>
          </a:prstGeom>
          <a:ln w="9360"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Picture 4" descr=""/>
          <p:cNvPicPr/>
          <p:nvPr/>
        </p:nvPicPr>
        <p:blipFill>
          <a:blip r:embed="rId1"/>
          <a:srcRect l="17860" t="0" r="17860" b="0"/>
          <a:stretch>
            <a:fillRect/>
          </a:stretch>
        </p:blipFill>
        <p:spPr>
          <a:xfrm>
            <a:off x="0" y="0"/>
            <a:ext cx="5393880" cy="5141520"/>
          </a:xfrm>
          <a:prstGeom prst="rect">
            <a:avLst/>
          </a:prstGeom>
          <a:ln>
            <a:noFill/>
          </a:ln>
        </p:spPr>
      </p:pic>
      <p:pic>
        <p:nvPicPr>
          <p:cNvPr id="119" name="Picture 2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6558480" y="1047600"/>
            <a:ext cx="1521720" cy="2440080"/>
          </a:xfrm>
          <a:prstGeom prst="rect">
            <a:avLst/>
          </a:prstGeom>
          <a:ln>
            <a:noFill/>
          </a:ln>
        </p:spPr>
      </p:pic>
      <p:sp>
        <p:nvSpPr>
          <p:cNvPr id="120" name="CustomShape 1"/>
          <p:cNvSpPr/>
          <p:nvPr/>
        </p:nvSpPr>
        <p:spPr>
          <a:xfrm>
            <a:off x="5396040" y="0"/>
            <a:ext cx="88200" cy="5141520"/>
          </a:xfrm>
          <a:prstGeom prst="rect">
            <a:avLst/>
          </a:prstGeom>
          <a:solidFill>
            <a:srgbClr val="ed3645"/>
          </a:solidFill>
          <a:ln w="25560">
            <a:noFill/>
          </a:ln>
        </p:spPr>
      </p:sp>
      <p:sp>
        <p:nvSpPr>
          <p:cNvPr id="121" name="CustomShape 2"/>
          <p:cNvSpPr/>
          <p:nvPr/>
        </p:nvSpPr>
        <p:spPr>
          <a:xfrm>
            <a:off x="6417360" y="4201560"/>
            <a:ext cx="1853640" cy="254520"/>
          </a:xfrm>
          <a:prstGeom prst="roundRect">
            <a:avLst>
              <a:gd name="adj" fmla="val 9421"/>
            </a:avLst>
          </a:prstGeom>
          <a:solidFill>
            <a:srgbClr val="424c53"/>
          </a:solidFill>
          <a:ln w="9360">
            <a:noFill/>
          </a:ln>
        </p:spPr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1000">
                <a:solidFill>
                  <a:srgbClr val="ffffff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22" name="CustomShape 3"/>
          <p:cNvSpPr/>
          <p:nvPr/>
        </p:nvSpPr>
        <p:spPr>
          <a:xfrm>
            <a:off x="431640" y="1959840"/>
            <a:ext cx="4569840" cy="2282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ffffff"/>
                </a:solidFill>
                <a:latin typeface="Calibri"/>
                <a:ea typeface="MS PGothic"/>
              </a:rPr>
              <a:t>IТ Образование 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ffffff"/>
                </a:solidFill>
                <a:latin typeface="Calibri"/>
                <a:ea typeface="MS PGothic"/>
              </a:rPr>
              <a:t>Для специалистов всех уровней!</a:t>
            </a:r>
            <a:endParaRPr/>
          </a:p>
        </p:txBody>
      </p:sp>
    </p:spTree>
  </p:cSld>
  <p:transition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01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500">
                <a:latin typeface="Arial"/>
              </a:rPr>
              <a:t>Finally</a:t>
            </a:r>
            <a:endParaRPr/>
          </a:p>
        </p:txBody>
      </p:sp>
      <p:sp>
        <p:nvSpPr>
          <p:cNvPr id="202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03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04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05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06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207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08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209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210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TextShape 11"/>
          <p:cNvSpPr txBox="1"/>
          <p:nvPr/>
        </p:nvSpPr>
        <p:spPr>
          <a:xfrm>
            <a:off x="878040" y="1280160"/>
            <a:ext cx="7991640" cy="292680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Monotype"/>
              </a:rPr>
              <a:t>try {</a:t>
            </a:r>
            <a:endParaRPr/>
          </a:p>
          <a:p>
            <a:r>
              <a:rPr lang="en-US" sz="1000">
                <a:latin typeface="Monotype"/>
              </a:rPr>
              <a:t> </a:t>
            </a:r>
            <a:r>
              <a:rPr lang="en-US" sz="1000">
                <a:solidFill>
                  <a:srgbClr val="808080"/>
                </a:solidFill>
                <a:latin typeface="Monotype"/>
              </a:rPr>
              <a:t>  </a:t>
            </a:r>
            <a:r>
              <a:rPr lang="en-US" sz="1000">
                <a:solidFill>
                  <a:srgbClr val="808080"/>
                </a:solidFill>
                <a:latin typeface="Monotype"/>
              </a:rPr>
              <a:t>.. пробуем выполнить код ..</a:t>
            </a:r>
            <a:endParaRPr/>
          </a:p>
          <a:p>
            <a:r>
              <a:rPr lang="en-US" sz="1000">
                <a:latin typeface="Monotype"/>
              </a:rPr>
              <a:t>} catch(e) {</a:t>
            </a:r>
            <a:endParaRPr/>
          </a:p>
          <a:p>
            <a:r>
              <a:rPr lang="en-US" sz="1000">
                <a:solidFill>
                  <a:srgbClr val="808080"/>
                </a:solidFill>
                <a:latin typeface="Monotype"/>
              </a:rPr>
              <a:t>   </a:t>
            </a:r>
            <a:r>
              <a:rPr lang="en-US" sz="1000">
                <a:solidFill>
                  <a:srgbClr val="808080"/>
                </a:solidFill>
                <a:latin typeface="Monotype"/>
              </a:rPr>
              <a:t>.. перехватываем исключение ..</a:t>
            </a:r>
            <a:endParaRPr/>
          </a:p>
          <a:p>
            <a:r>
              <a:rPr lang="en-US" sz="1000">
                <a:latin typeface="Monotype"/>
              </a:rPr>
              <a:t>} finally {</a:t>
            </a:r>
            <a:endParaRPr/>
          </a:p>
          <a:p>
            <a:r>
              <a:rPr lang="en-US" sz="1000">
                <a:solidFill>
                  <a:srgbClr val="808080"/>
                </a:solidFill>
                <a:latin typeface="Monotype"/>
              </a:rPr>
              <a:t>   </a:t>
            </a:r>
            <a:r>
              <a:rPr lang="en-US" sz="1000">
                <a:solidFill>
                  <a:srgbClr val="808080"/>
                </a:solidFill>
                <a:latin typeface="Monotype"/>
              </a:rPr>
              <a:t>.. выполняем всегда ..</a:t>
            </a:r>
            <a:endParaRPr/>
          </a:p>
          <a:p>
            <a:r>
              <a:rPr lang="en-US" sz="1000">
                <a:latin typeface="Monotype"/>
              </a:rPr>
              <a:t>}</a:t>
            </a:r>
            <a:endParaRPr/>
          </a:p>
          <a:p>
            <a:r>
              <a:rPr lang="en-US" sz="1000">
                <a:latin typeface="Arial"/>
              </a:rPr>
              <a:t>Секция finally не обязательна, но если она есть, то она выполняется всегда:</a:t>
            </a:r>
            <a:endParaRPr/>
          </a:p>
          <a:p>
            <a:r>
              <a:rPr lang="en-US" sz="1000">
                <a:latin typeface="Arial"/>
              </a:rPr>
              <a:t>после блока try, если ошибок не было,</a:t>
            </a:r>
            <a:endParaRPr/>
          </a:p>
          <a:p>
            <a:r>
              <a:rPr lang="en-US" sz="1000">
                <a:latin typeface="Arial"/>
              </a:rPr>
              <a:t>после catch, если они были.</a:t>
            </a:r>
            <a:endParaRPr/>
          </a:p>
        </p:txBody>
      </p:sp>
    </p:spTree>
  </p:cSld>
  <p:transition>
    <p:wipe dir="l"/>
  </p:transition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13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500">
                <a:latin typeface="Arial"/>
              </a:rPr>
              <a:t>Finally</a:t>
            </a:r>
            <a:endParaRPr/>
          </a:p>
        </p:txBody>
      </p:sp>
      <p:sp>
        <p:nvSpPr>
          <p:cNvPr id="214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15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16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17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18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219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20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222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TextShape 11"/>
          <p:cNvSpPr txBox="1"/>
          <p:nvPr/>
        </p:nvSpPr>
        <p:spPr>
          <a:xfrm>
            <a:off x="878040" y="1280160"/>
            <a:ext cx="7991640" cy="292680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Monotype"/>
              </a:rPr>
              <a:t>try {</a:t>
            </a:r>
            <a:endParaRPr/>
          </a:p>
          <a:p>
            <a:r>
              <a:rPr lang="en-US" sz="1000">
                <a:latin typeface="Monotype"/>
              </a:rPr>
              <a:t> </a:t>
            </a:r>
            <a:r>
              <a:rPr lang="en-US" sz="1000">
                <a:solidFill>
                  <a:srgbClr val="808080"/>
                </a:solidFill>
                <a:latin typeface="Monotype"/>
              </a:rPr>
              <a:t>  </a:t>
            </a:r>
            <a:r>
              <a:rPr lang="en-US" sz="1000">
                <a:solidFill>
                  <a:srgbClr val="808080"/>
                </a:solidFill>
                <a:latin typeface="Monotype"/>
              </a:rPr>
              <a:t>.. пробуем выполнить код ..</a:t>
            </a:r>
            <a:endParaRPr/>
          </a:p>
          <a:p>
            <a:r>
              <a:rPr lang="en-US" sz="1000">
                <a:latin typeface="Monotype"/>
              </a:rPr>
              <a:t>} catch(e) {</a:t>
            </a:r>
            <a:endParaRPr/>
          </a:p>
          <a:p>
            <a:r>
              <a:rPr lang="en-US" sz="1000">
                <a:solidFill>
                  <a:srgbClr val="808080"/>
                </a:solidFill>
                <a:latin typeface="Monotype"/>
              </a:rPr>
              <a:t>   </a:t>
            </a:r>
            <a:r>
              <a:rPr lang="en-US" sz="1000">
                <a:solidFill>
                  <a:srgbClr val="808080"/>
                </a:solidFill>
                <a:latin typeface="Monotype"/>
              </a:rPr>
              <a:t>.. перехватываем исключение ..</a:t>
            </a:r>
            <a:endParaRPr/>
          </a:p>
          <a:p>
            <a:r>
              <a:rPr lang="en-US" sz="1000">
                <a:latin typeface="Monotype"/>
              </a:rPr>
              <a:t>} finally {</a:t>
            </a:r>
            <a:endParaRPr/>
          </a:p>
          <a:p>
            <a:r>
              <a:rPr lang="en-US" sz="1000">
                <a:solidFill>
                  <a:srgbClr val="808080"/>
                </a:solidFill>
                <a:latin typeface="Monotype"/>
              </a:rPr>
              <a:t>   </a:t>
            </a:r>
            <a:r>
              <a:rPr lang="en-US" sz="1000">
                <a:solidFill>
                  <a:srgbClr val="808080"/>
                </a:solidFill>
                <a:latin typeface="Monotype"/>
              </a:rPr>
              <a:t>.. выполняем всегда ..</a:t>
            </a:r>
            <a:endParaRPr/>
          </a:p>
          <a:p>
            <a:r>
              <a:rPr lang="en-US" sz="1000">
                <a:latin typeface="Monotype"/>
              </a:rPr>
              <a:t>}</a:t>
            </a:r>
            <a:endParaRPr/>
          </a:p>
          <a:p>
            <a:r>
              <a:rPr lang="en-US" sz="1000">
                <a:latin typeface="Arial"/>
              </a:rPr>
              <a:t>Секция finally не обязательна, но если она есть, то она выполняется всегда:</a:t>
            </a:r>
            <a:endParaRPr/>
          </a:p>
          <a:p>
            <a:r>
              <a:rPr lang="en-US" sz="1000">
                <a:latin typeface="Arial"/>
              </a:rPr>
              <a:t>после блока try, если ошибок не было,</a:t>
            </a:r>
            <a:endParaRPr/>
          </a:p>
          <a:p>
            <a:r>
              <a:rPr lang="en-US" sz="1000">
                <a:latin typeface="Arial"/>
              </a:rPr>
              <a:t>после catch, если они были.</a:t>
            </a:r>
            <a:endParaRPr/>
          </a:p>
        </p:txBody>
      </p:sp>
    </p:spTree>
  </p:cSld>
  <p:transition>
    <p:wipe dir="l"/>
  </p:transition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25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500">
                <a:latin typeface="Monotype"/>
              </a:rPr>
              <a:t>Покры́тие ко́да</a:t>
            </a:r>
            <a:endParaRPr/>
          </a:p>
        </p:txBody>
      </p:sp>
      <p:sp>
        <p:nvSpPr>
          <p:cNvPr id="226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27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28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29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30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231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32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234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TextShape 11"/>
          <p:cNvSpPr txBox="1"/>
          <p:nvPr/>
        </p:nvSpPr>
        <p:spPr>
          <a:xfrm>
            <a:off x="878040" y="1280160"/>
            <a:ext cx="7991640" cy="113976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Monotype"/>
              </a:rPr>
              <a:t>Покры́тие ко́да — мера, используемая при тестировании программного обеспечения. Она показывает процент, насколько исходный код программы был протестирован.</a:t>
            </a:r>
            <a:endParaRPr/>
          </a:p>
          <a:p>
            <a:endParaRPr/>
          </a:p>
          <a:p>
            <a:r>
              <a:rPr lang="en-US" sz="1000">
                <a:latin typeface="Monotype"/>
              </a:rPr>
              <a:t>Техника покрытия кода была одной из первых методик, изобретённых для систематического тестирования программного обеспечения. Первое упоминание покрытия кода в публикациях появилось в 1963 году[1].</a:t>
            </a:r>
            <a:endParaRPr/>
          </a:p>
        </p:txBody>
      </p:sp>
    </p:spTree>
  </p:cSld>
  <p:transition>
    <p:wipe dir="l"/>
  </p:transition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37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500">
                <a:latin typeface="Monotype"/>
              </a:rPr>
              <a:t>Покры́тие ко́да</a:t>
            </a:r>
            <a:endParaRPr/>
          </a:p>
        </p:txBody>
      </p:sp>
      <p:sp>
        <p:nvSpPr>
          <p:cNvPr id="238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39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40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41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42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243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44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245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246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pic>
        <p:nvPicPr>
          <p:cNvPr id="24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865600" y="1371600"/>
            <a:ext cx="3809520" cy="287604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49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500">
                <a:latin typeface="Monotype"/>
              </a:rPr>
              <a:t>TDD</a:t>
            </a:r>
            <a:endParaRPr/>
          </a:p>
        </p:txBody>
      </p:sp>
      <p:sp>
        <p:nvSpPr>
          <p:cNvPr id="250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51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52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53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54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255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56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257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258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sp>
        <p:nvSpPr>
          <p:cNvPr id="259" name="TextShape 11"/>
          <p:cNvSpPr txBox="1"/>
          <p:nvPr/>
        </p:nvSpPr>
        <p:spPr>
          <a:xfrm>
            <a:off x="878040" y="1280160"/>
            <a:ext cx="7991640" cy="96624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Monotype"/>
              </a:rPr>
              <a:t>техника разработки программного обеспечения, которая основывается на повторении очень коротких циклов разработки: сначала пишется тест, покрывающий желаемое изменение, затем пишется код, который позволит пройти тест, и под конец проводится рефакторинг нового кода к соответствующим стандартам. Кент Бек, считающийся изобретателем этой техники, утверждал в 2003 году, что разработка через тестирование поощряет простой дизайн и внушает уверенность (англ. inspires confidence)[1].</a:t>
            </a:r>
            <a:endParaRPr/>
          </a:p>
        </p:txBody>
      </p:sp>
      <p:pic>
        <p:nvPicPr>
          <p:cNvPr id="26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566160" y="2377440"/>
            <a:ext cx="2377440" cy="219456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62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500">
                <a:latin typeface="Monotype"/>
              </a:rPr>
              <a:t>TDD</a:t>
            </a:r>
            <a:endParaRPr/>
          </a:p>
        </p:txBody>
      </p:sp>
      <p:sp>
        <p:nvSpPr>
          <p:cNvPr id="263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64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65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66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67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268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69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270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271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pic>
        <p:nvPicPr>
          <p:cNvPr id="27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651760" y="1264320"/>
            <a:ext cx="4206240" cy="303336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74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500">
                <a:latin typeface="Monotype"/>
              </a:rPr>
              <a:t>BDD</a:t>
            </a:r>
            <a:endParaRPr/>
          </a:p>
        </p:txBody>
      </p:sp>
      <p:sp>
        <p:nvSpPr>
          <p:cNvPr id="275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76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77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78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79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280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81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282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283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sp>
        <p:nvSpPr>
          <p:cNvPr id="284" name="TextShape 11"/>
          <p:cNvSpPr txBox="1"/>
          <p:nvPr/>
        </p:nvSpPr>
        <p:spPr>
          <a:xfrm>
            <a:off x="878040" y="1280160"/>
            <a:ext cx="7991640" cy="96624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Monotype"/>
              </a:rPr>
              <a:t>техника разработки программного обеспечения, которая основывается на повторении очень коротких циклов разработки: сначала пишется тест, покрывающий желаемое изменение, затем пишется код, который позволит пройти тест, и под конец проводится рефакторинг нового кода к соответствующим стандартам. Кент Бек, считающийся изобретателем этой техники, утверждал в 2003 году, что разработка через тестирование поощряет простой дизайн и внушает уверенность (англ. inspires confidence)[1].</a:t>
            </a:r>
            <a:endParaRPr/>
          </a:p>
        </p:txBody>
      </p:sp>
      <p:pic>
        <p:nvPicPr>
          <p:cNvPr id="28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651760" y="2194560"/>
            <a:ext cx="4789080" cy="251316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287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500">
                <a:latin typeface="Monotype"/>
              </a:rPr>
              <a:t>BDD and TDD</a:t>
            </a:r>
            <a:endParaRPr/>
          </a:p>
        </p:txBody>
      </p:sp>
      <p:sp>
        <p:nvSpPr>
          <p:cNvPr id="288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89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90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91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292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293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294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295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296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pic>
        <p:nvPicPr>
          <p:cNvPr id="29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43200" y="1097280"/>
            <a:ext cx="4518720" cy="3545640"/>
          </a:xfrm>
          <a:prstGeom prst="rect">
            <a:avLst/>
          </a:prstGeom>
          <a:ln>
            <a:noFill/>
          </a:ln>
        </p:spPr>
      </p:pic>
      <p:sp>
        <p:nvSpPr>
          <p:cNvPr id="298" name="TextShape 11"/>
          <p:cNvSpPr txBox="1"/>
          <p:nvPr/>
        </p:nvSpPr>
        <p:spPr>
          <a:xfrm>
            <a:off x="14040" y="1116360"/>
            <a:ext cx="2729160" cy="311508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Arial"/>
              </a:rPr>
              <a:t>Feature: get cash from an ATM </a:t>
            </a:r>
            <a:endParaRPr/>
          </a:p>
          <a:p>
            <a:r>
              <a:rPr lang="en-US" sz="1000">
                <a:latin typeface="Arial"/>
              </a:rPr>
              <a:t>Background: 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Given the ATM has 1000 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And the user John is authenticated 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And the user's account has 5000 Scenario: success </a:t>
            </a:r>
            <a:endParaRPr/>
          </a:p>
          <a:p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When the user asks the ATM for 500 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Then the ATM will have 500 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And the user's account will have 4500 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And the ATM will provide 500 in cash Scenario: not enough money in the ATM 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When the user asks the ATM for 1500 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Then the ATM will have 1000 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And the user's account will have 5000 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And the ATM will notify the user it does not have enough cash</a:t>
            </a:r>
            <a:endParaRPr/>
          </a:p>
        </p:txBody>
      </p:sp>
    </p:spTree>
  </p:cSld>
  <p:transition>
    <p:wipe dir="l"/>
  </p:transition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24" name="Line 2"/>
          <p:cNvSpPr/>
          <p:nvPr/>
        </p:nvSpPr>
        <p:spPr>
          <a:xfrm>
            <a:off x="5638680" y="199584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sp>
        <p:nvSpPr>
          <p:cNvPr id="125" name="Line 3"/>
          <p:cNvSpPr/>
          <p:nvPr/>
        </p:nvSpPr>
        <p:spPr>
          <a:xfrm>
            <a:off x="5638680" y="241704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sp>
        <p:nvSpPr>
          <p:cNvPr id="126" name="Line 4"/>
          <p:cNvSpPr/>
          <p:nvPr/>
        </p:nvSpPr>
        <p:spPr>
          <a:xfrm>
            <a:off x="5658840" y="281268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sp>
        <p:nvSpPr>
          <p:cNvPr id="127" name="CustomShape 5"/>
          <p:cNvSpPr/>
          <p:nvPr/>
        </p:nvSpPr>
        <p:spPr>
          <a:xfrm>
            <a:off x="457200" y="346320"/>
            <a:ext cx="4004640" cy="855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2400">
                <a:solidFill>
                  <a:srgbClr val="424c53"/>
                </a:solidFill>
                <a:latin typeface="Calibri"/>
                <a:ea typeface="Open Sans Extrabold"/>
              </a:rPr>
              <a:t>JavaScript Pro</a:t>
            </a:r>
            <a:endParaRPr/>
          </a:p>
        </p:txBody>
      </p:sp>
      <p:sp>
        <p:nvSpPr>
          <p:cNvPr id="128" name="CustomShape 6"/>
          <p:cNvSpPr/>
          <p:nvPr/>
        </p:nvSpPr>
        <p:spPr>
          <a:xfrm>
            <a:off x="5526000" y="1725120"/>
            <a:ext cx="3329280" cy="321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500">
                <a:latin typeface="Calibri"/>
              </a:rPr>
              <a:t>Try Catch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500">
                <a:latin typeface="Calibri"/>
              </a:rPr>
              <a:t>Testing</a:t>
            </a:r>
            <a:endParaRPr/>
          </a:p>
        </p:txBody>
      </p:sp>
      <p:sp>
        <p:nvSpPr>
          <p:cNvPr id="129" name="CustomShape 7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30" name="CustomShape 8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31" name="CustomShape 9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32" name="CustomShape 10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sp>
        <p:nvSpPr>
          <p:cNvPr id="133" name="Line 11"/>
          <p:cNvSpPr/>
          <p:nvPr/>
        </p:nvSpPr>
        <p:spPr>
          <a:xfrm>
            <a:off x="5638680" y="3169440"/>
            <a:ext cx="2971800" cy="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</p:sp>
      <p:pic>
        <p:nvPicPr>
          <p:cNvPr id="134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135" name="CustomShape 12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</p:spTree>
  </p:cSld>
  <p:transition>
    <p:wipe dir="l"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516040" y="914400"/>
            <a:ext cx="4159080" cy="3404880"/>
          </a:xfrm>
          <a:prstGeom prst="rect">
            <a:avLst/>
          </a:prstGeom>
          <a:ln>
            <a:noFill/>
          </a:ln>
        </p:spPr>
      </p:pic>
      <p:sp>
        <p:nvSpPr>
          <p:cNvPr id="137" name="TextShape 1"/>
          <p:cNvSpPr txBox="1"/>
          <p:nvPr/>
        </p:nvSpPr>
        <p:spPr>
          <a:xfrm>
            <a:off x="91440" y="274320"/>
            <a:ext cx="8847720" cy="96624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lang="en-US" sz="2400">
                <a:latin typeface="Arial"/>
              </a:rPr>
              <a:t>Перехват ошибок</a:t>
            </a:r>
            <a:endParaRPr/>
          </a:p>
        </p:txBody>
      </p:sp>
    </p:spTree>
  </p:cSld>
  <p:transition>
    <p:wipe dir="l"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91440" y="274320"/>
            <a:ext cx="8847720" cy="96624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lang="en-US" sz="2400">
                <a:latin typeface="Arial"/>
              </a:rPr>
              <a:t>Перехват ошибок</a:t>
            </a:r>
            <a:endParaRPr/>
          </a:p>
        </p:txBody>
      </p:sp>
      <p:sp>
        <p:nvSpPr>
          <p:cNvPr id="139" name="TextShape 2"/>
          <p:cNvSpPr txBox="1"/>
          <p:nvPr/>
        </p:nvSpPr>
        <p:spPr>
          <a:xfrm>
            <a:off x="902520" y="1484280"/>
            <a:ext cx="7144200" cy="217296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b="1" lang="en-US">
                <a:latin typeface="Arial"/>
              </a:rPr>
              <a:t>0.1 + 0.2 === 0.3 → false</a:t>
            </a:r>
            <a:endParaRPr/>
          </a:p>
        </p:txBody>
      </p:sp>
      <p:pic>
        <p:nvPicPr>
          <p:cNvPr id="140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40080" y="1315080"/>
            <a:ext cx="3756240" cy="382860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42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400">
                <a:solidFill>
                  <a:srgbClr val="000000"/>
                </a:solidFill>
                <a:latin typeface="Arial"/>
                <a:ea typeface="Arial"/>
              </a:rPr>
              <a:t>Конструкция try..catch состоит из двух основных блоков: try, и затем catch</a:t>
            </a:r>
            <a:endParaRPr/>
          </a:p>
        </p:txBody>
      </p:sp>
      <p:sp>
        <p:nvSpPr>
          <p:cNvPr id="143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44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45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46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147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148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49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CustomShape 9"/>
          <p:cNvSpPr/>
          <p:nvPr/>
        </p:nvSpPr>
        <p:spPr>
          <a:xfrm>
            <a:off x="914400" y="1097280"/>
            <a:ext cx="7496640" cy="44046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CustomShape 10"/>
          <p:cNvSpPr/>
          <p:nvPr/>
        </p:nvSpPr>
        <p:spPr>
          <a:xfrm>
            <a:off x="457200" y="1330200"/>
            <a:ext cx="8137440" cy="342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latin typeface="Monotype"/>
              </a:rPr>
              <a:t>try {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latin typeface="Monotype"/>
              </a:rPr>
              <a:t>  </a:t>
            </a:r>
            <a:r>
              <a:rPr lang="en-US" sz="1000">
                <a:solidFill>
                  <a:srgbClr val="999999"/>
                </a:solidFill>
                <a:latin typeface="Monotype"/>
              </a:rPr>
              <a:t>// код ...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latin typeface="Monotype"/>
              </a:rPr>
              <a:t>} catch (err) {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latin typeface="Monotype"/>
              </a:rPr>
              <a:t>  </a:t>
            </a:r>
            <a:r>
              <a:rPr lang="en-US" sz="1000">
                <a:solidFill>
                  <a:srgbClr val="b2b2b2"/>
                </a:solidFill>
                <a:latin typeface="Monotype"/>
              </a:rPr>
              <a:t>// обработка ошибки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latin typeface="Monotype"/>
              </a:rPr>
              <a:t>}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latin typeface="Arial"/>
              </a:rPr>
              <a:t>Работает она так: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latin typeface="Arial"/>
              </a:rPr>
              <a:t>Выполняется код внутри блока try.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latin typeface="Arial"/>
              </a:rPr>
              <a:t>Если в нём ошибок нет, то блок catch(err) игнорируется, то есть выполнение доходит до конца try и потом прыгает через catch.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latin typeface="Arial"/>
              </a:rPr>
              <a:t>Если в нём возникнет ошибка, то выполнение try на ней прерывается, и управление прыгает в начало блока catch(err).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latin typeface="Arial"/>
              </a:rPr>
              <a:t>При этом переменная err (можно выбрать и другое название) будет содержать объект ошибки с подробной информацией о произошедшем.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latin typeface="Arial"/>
              </a:rPr>
              <a:t>Таким образом, при ошибке в try скрипт не «падает», и мы получаем возможность обработать ошибку внутри catch.</a:t>
            </a:r>
            <a:endParaRPr/>
          </a:p>
        </p:txBody>
      </p:sp>
    </p:spTree>
  </p:cSld>
  <p:transition>
    <p:wipe dir="l"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53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2500">
                <a:latin typeface="Calibri"/>
              </a:rPr>
              <a:t>Try&amp;Catch</a:t>
            </a:r>
            <a:endParaRPr/>
          </a:p>
        </p:txBody>
      </p:sp>
      <p:sp>
        <p:nvSpPr>
          <p:cNvPr id="154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55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56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57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158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159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60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162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TextShape 11"/>
          <p:cNvSpPr txBox="1"/>
          <p:nvPr/>
        </p:nvSpPr>
        <p:spPr>
          <a:xfrm>
            <a:off x="822960" y="1816920"/>
            <a:ext cx="7991640" cy="110916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Arial"/>
              </a:rPr>
              <a:t>try..catch подразумевает, что код синтаксически верен. Если грубо нарушена структура кода, например не закрыта фигурная скобка или где-то стоит лишняя запятая, то никакой try..catch здесь не поможет. Такие ошибки называютсясинтаксическими, интерпретатор не может понять такой код.</a:t>
            </a:r>
            <a:endParaRPr/>
          </a:p>
          <a:p>
            <a:r>
              <a:rPr lang="en-US" sz="1000">
                <a:latin typeface="Arial"/>
              </a:rPr>
              <a:t>try..catch работает только в синхронном коде</a:t>
            </a:r>
            <a:endParaRPr/>
          </a:p>
          <a:p>
            <a:r>
              <a:rPr lang="en-US" sz="1000">
                <a:latin typeface="Arial"/>
              </a:rPr>
              <a:t>Ошибку, которая произойдёт в коде, запланированном «на будущее», например, в setTimeout, try..catch не поймает</a:t>
            </a:r>
            <a:endParaRPr/>
          </a:p>
        </p:txBody>
      </p:sp>
    </p:spTree>
  </p:cSld>
  <p:transition>
    <p:wipe dir="l"/>
  </p:transition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65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500">
                <a:latin typeface="Calibri"/>
              </a:rPr>
              <a:t>Объект ошибки</a:t>
            </a:r>
            <a:endParaRPr/>
          </a:p>
        </p:txBody>
      </p:sp>
      <p:sp>
        <p:nvSpPr>
          <p:cNvPr id="166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67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68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69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170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171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72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174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TextShape 11"/>
          <p:cNvSpPr txBox="1"/>
          <p:nvPr/>
        </p:nvSpPr>
        <p:spPr>
          <a:xfrm>
            <a:off x="878040" y="1280160"/>
            <a:ext cx="7991640" cy="1849320"/>
          </a:xfrm>
          <a:prstGeom prst="rect">
            <a:avLst/>
          </a:prstGeom>
        </p:spPr>
        <p:txBody>
          <a:bodyPr lIns="90000" rIns="90000" tIns="45000" bIns="45000"/>
          <a:p>
            <a:r>
              <a:rPr b="1" lang="en-US" sz="1000">
                <a:latin typeface="Arial"/>
              </a:rPr>
              <a:t>name</a:t>
            </a:r>
            <a:endParaRPr/>
          </a:p>
          <a:p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Тип ошибки. Например, при обращении к несуществующей переменной: "ReferenceError".</a:t>
            </a:r>
            <a:endParaRPr/>
          </a:p>
          <a:p>
            <a:r>
              <a:rPr b="1" lang="en-US" sz="1000">
                <a:latin typeface="Arial"/>
              </a:rPr>
              <a:t>message</a:t>
            </a:r>
            <a:endParaRPr/>
          </a:p>
          <a:p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Текстовое сообщение о деталях ошибки.</a:t>
            </a:r>
            <a:endParaRPr/>
          </a:p>
          <a:p>
            <a:r>
              <a:rPr b="1" lang="en-US" sz="1000">
                <a:latin typeface="Arial"/>
              </a:rPr>
              <a:t>stack</a:t>
            </a:r>
            <a:endParaRPr/>
          </a:p>
          <a:p>
            <a:r>
              <a:rPr lang="en-US" sz="1000">
                <a:latin typeface="Arial"/>
              </a:rPr>
              <a:t>	</a:t>
            </a:r>
            <a:r>
              <a:rPr lang="en-US" sz="1000">
                <a:latin typeface="Arial"/>
              </a:rPr>
              <a:t>Везде, кроме IE8-, есть также свойство stack, которое содержит строку с информацией о последовательности вызовов, которая привела к ошибке.</a:t>
            </a:r>
            <a:endParaRPr/>
          </a:p>
        </p:txBody>
      </p:sp>
    </p:spTree>
  </p:cSld>
  <p:transition>
    <p:wipe dir="l"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77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500">
                <a:latin typeface="Arial"/>
              </a:rPr>
              <a:t>Оператор throw</a:t>
            </a:r>
            <a:endParaRPr/>
          </a:p>
        </p:txBody>
      </p:sp>
      <p:sp>
        <p:nvSpPr>
          <p:cNvPr id="178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79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80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81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182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183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84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186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TextShape 11"/>
          <p:cNvSpPr txBox="1"/>
          <p:nvPr/>
        </p:nvSpPr>
        <p:spPr>
          <a:xfrm>
            <a:off x="878040" y="1280160"/>
            <a:ext cx="7991640" cy="140364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Arial"/>
              </a:rPr>
              <a:t>Оператор throw генерирует ошибку. Синтаксис: throw &lt;объект ошибки&gt;.</a:t>
            </a:r>
            <a:endParaRPr/>
          </a:p>
          <a:p>
            <a:r>
              <a:rPr lang="en-US" sz="1000">
                <a:latin typeface="Arial"/>
              </a:rPr>
              <a:t>Технически, в качестве объекта ошибки можно передать что угодно, это может быть даже не объект, а число или строка, но всё же лучше, чтобы это был объект, желательно — совместимый со стандартным, то есть чтобы у него были как минимум свойства name и message.</a:t>
            </a:r>
            <a:endParaRPr/>
          </a:p>
          <a:p>
            <a:r>
              <a:rPr lang="en-US" sz="1000">
                <a:latin typeface="Arial"/>
              </a:rPr>
              <a:t>В качестве конструктора ошибок можно использовать встроенный конструктор:</a:t>
            </a:r>
            <a:r>
              <a:rPr b="1" lang="en-US" sz="1000">
                <a:latin typeface="Arial"/>
              </a:rPr>
              <a:t> new Error(message) </a:t>
            </a:r>
            <a:r>
              <a:rPr lang="en-US" sz="1000">
                <a:latin typeface="Arial"/>
              </a:rPr>
              <a:t>или любой другой.</a:t>
            </a:r>
            <a:endParaRPr/>
          </a:p>
          <a:p>
            <a:r>
              <a:rPr lang="en-US" sz="1000">
                <a:latin typeface="Arial"/>
              </a:rPr>
              <a:t>В JavaScript встроен ряд конструкторов для стандартных ошибок:</a:t>
            </a:r>
            <a:r>
              <a:rPr b="1" lang="en-US" sz="1000">
                <a:latin typeface="Arial"/>
              </a:rPr>
              <a:t> SyntaxError, ReferenceError, RangeError </a:t>
            </a:r>
            <a:r>
              <a:rPr lang="en-US" sz="1000">
                <a:latin typeface="Arial"/>
              </a:rPr>
              <a:t>и некоторые другие.</a:t>
            </a:r>
            <a:endParaRPr/>
          </a:p>
        </p:txBody>
      </p:sp>
    </p:spTree>
  </p:cSld>
  <p:transition>
    <p:wipe dir="l"/>
  </p:transition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3124080" y="4781520"/>
            <a:ext cx="2893320" cy="27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lang="en-US" sz="900">
                <a:solidFill>
                  <a:srgbClr val="a6a6a6"/>
                </a:solidFill>
                <a:latin typeface="Calibri"/>
                <a:ea typeface="MS PGothic"/>
              </a:rPr>
              <a:t>WWW.ITEDUCATE.COM.UA</a:t>
            </a:r>
            <a:endParaRPr/>
          </a:p>
        </p:txBody>
      </p:sp>
      <p:sp>
        <p:nvSpPr>
          <p:cNvPr id="189" name="CustomShape 2"/>
          <p:cNvSpPr/>
          <p:nvPr/>
        </p:nvSpPr>
        <p:spPr>
          <a:xfrm>
            <a:off x="457200" y="346320"/>
            <a:ext cx="8593560" cy="84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lang="en-US" sz="2500">
                <a:latin typeface="Arial"/>
              </a:rPr>
              <a:t>Проброс исключения</a:t>
            </a:r>
            <a:endParaRPr/>
          </a:p>
        </p:txBody>
      </p:sp>
      <p:sp>
        <p:nvSpPr>
          <p:cNvPr id="190" name="CustomShape 3"/>
          <p:cNvSpPr/>
          <p:nvPr/>
        </p:nvSpPr>
        <p:spPr>
          <a:xfrm>
            <a:off x="6027480" y="362520"/>
            <a:ext cx="223272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91" name="CustomShape 4"/>
          <p:cNvSpPr/>
          <p:nvPr/>
        </p:nvSpPr>
        <p:spPr>
          <a:xfrm>
            <a:off x="5638680" y="2133360"/>
            <a:ext cx="2989800" cy="22032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92" name="CustomShape 5"/>
          <p:cNvSpPr/>
          <p:nvPr/>
        </p:nvSpPr>
        <p:spPr>
          <a:xfrm>
            <a:off x="5669280" y="2533320"/>
            <a:ext cx="2939400" cy="2775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93" name="CustomShape 6"/>
          <p:cNvSpPr/>
          <p:nvPr/>
        </p:nvSpPr>
        <p:spPr>
          <a:xfrm>
            <a:off x="5638680" y="2890080"/>
            <a:ext cx="1944360" cy="277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  <a:latin typeface="Calibri"/>
                <a:ea typeface="MS PGothic"/>
              </a:rPr>
              <a:t> </a:t>
            </a:r>
            <a:endParaRPr/>
          </a:p>
        </p:txBody>
      </p:sp>
      <p:pic>
        <p:nvPicPr>
          <p:cNvPr id="194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4880" y="4801320"/>
            <a:ext cx="1602360" cy="252720"/>
          </a:xfrm>
          <a:prstGeom prst="rect">
            <a:avLst/>
          </a:prstGeom>
          <a:ln>
            <a:noFill/>
          </a:ln>
        </p:spPr>
      </p:pic>
      <p:sp>
        <p:nvSpPr>
          <p:cNvPr id="195" name="CustomShape 7"/>
          <p:cNvSpPr/>
          <p:nvPr/>
        </p:nvSpPr>
        <p:spPr>
          <a:xfrm>
            <a:off x="5791320" y="1807560"/>
            <a:ext cx="2344680" cy="302760"/>
          </a:xfrm>
          <a:prstGeom prst="rect">
            <a:avLst/>
          </a:prstGeom>
          <a:noFill/>
          <a:ln w="9360">
            <a:noFill/>
          </a:ln>
        </p:spPr>
      </p:sp>
      <p:sp>
        <p:nvSpPr>
          <p:cNvPr id="196" name="CustomShape 8"/>
          <p:cNvSpPr/>
          <p:nvPr/>
        </p:nvSpPr>
        <p:spPr>
          <a:xfrm>
            <a:off x="274320" y="1900080"/>
            <a:ext cx="8593560" cy="136872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CustomShape 9"/>
          <p:cNvSpPr/>
          <p:nvPr/>
        </p:nvSpPr>
        <p:spPr>
          <a:xfrm>
            <a:off x="1005840" y="1097280"/>
            <a:ext cx="7496640" cy="3369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endParaRPr/>
          </a:p>
          <a:p>
            <a:endParaRPr/>
          </a:p>
          <a:p>
            <a:endParaRPr/>
          </a:p>
        </p:txBody>
      </p:sp>
      <p:sp>
        <p:nvSpPr>
          <p:cNvPr id="198" name="CustomShape 10"/>
          <p:cNvSpPr/>
          <p:nvPr/>
        </p:nvSpPr>
        <p:spPr>
          <a:xfrm>
            <a:off x="1371600" y="1046160"/>
            <a:ext cx="6574680" cy="233280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TextShape 11"/>
          <p:cNvSpPr txBox="1"/>
          <p:nvPr/>
        </p:nvSpPr>
        <p:spPr>
          <a:xfrm>
            <a:off x="878040" y="1280160"/>
            <a:ext cx="7991640" cy="966240"/>
          </a:xfrm>
          <a:prstGeom prst="rect">
            <a:avLst/>
          </a:prstGeom>
        </p:spPr>
        <p:txBody>
          <a:bodyPr lIns="90000" rIns="90000" tIns="45000" bIns="45000"/>
          <a:p>
            <a:r>
              <a:rPr lang="en-US" sz="1000">
                <a:latin typeface="Arial"/>
              </a:rPr>
              <a:t>Ошибку, о которой catch не знает, он не должен обрабатывать - в catch(e) мы анализируем объект ошибки, и если он нам не подходит, то делаем throw e.</a:t>
            </a:r>
            <a:endParaRPr/>
          </a:p>
          <a:p>
            <a:r>
              <a:rPr lang="en-US" sz="1000">
                <a:latin typeface="Arial"/>
              </a:rPr>
              <a:t>При этом ошибка «выпадает» из try..catch наружу. Далее она может быть поймана либо внешним блоком try..catch (если есть), либо «повалит» скрипт.</a:t>
            </a:r>
            <a:endParaRPr/>
          </a:p>
        </p:txBody>
      </p:sp>
    </p:spTree>
  </p:cSld>
  <p:transition>
    <p:wipe dir="l"/>
  </p:transition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